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PT Sans Narrow"/>
      <p:regular r:id="rId13"/>
      <p:bold r:id="rId14"/>
    </p:embeddedFon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TSansNarrow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penSans-regular.fntdata"/><Relationship Id="rId14" Type="http://schemas.openxmlformats.org/officeDocument/2006/relationships/font" Target="fonts/PTSansNarrow-bold.fntdata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OpenSa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/>
        </p:nvSpPr>
        <p:spPr>
          <a:xfrm>
            <a:off x="904050" y="1779450"/>
            <a:ext cx="73359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Stellarnova</a:t>
            </a:r>
            <a:r>
              <a:rPr lang="en"/>
              <a:t> </a:t>
            </a:r>
            <a:r>
              <a:rPr b="1" lang="en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Consulting Group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Stellarnova Consulting Group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735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500"/>
              <a:t>Based in NYC out of NYU</a:t>
            </a:r>
          </a:p>
          <a:p>
            <a:pPr indent="-387350" lvl="0" marL="4572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500"/>
              <a:t>6yrs in Business</a:t>
            </a:r>
          </a:p>
          <a:p>
            <a:pPr indent="-38735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500"/>
              <a:t>Worked with many universities across the country</a:t>
            </a:r>
          </a:p>
          <a:p>
            <a:pPr indent="-355600" lvl="1" marL="9144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University of Central Florida</a:t>
            </a:r>
          </a:p>
          <a:p>
            <a:pPr indent="-355600" lvl="1" marL="9144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Ohio State University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Problems Within Company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Hiring of unqualified employees 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Limits to the amount of international students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Inefficiency of time 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</a:pPr>
            <a:r>
              <a:rPr lang="en"/>
              <a:t>Virtually no system already in place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Solutions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266325"/>
            <a:ext cx="4518300" cy="352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/>
              <a:t>Applicants by Major Report: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Sets a general interview rating for the interviewee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Includes experience</a:t>
            </a:r>
            <a:r>
              <a:rPr lang="en"/>
              <a:t> in applied position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</a:pPr>
            <a:r>
              <a:rPr lang="en"/>
              <a:t>As well as notes as to what they are good in or need to improve on.</a:t>
            </a:r>
          </a:p>
        </p:txBody>
      </p:sp>
      <p:pic>
        <p:nvPicPr>
          <p:cNvPr descr="Applicants by Major 2.png"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000" y="1152425"/>
            <a:ext cx="4208149" cy="346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Solutions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279975"/>
            <a:ext cx="4416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/>
              <a:t>Report by Sport: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Applicant's experience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</a:pPr>
            <a:r>
              <a:rPr lang="en"/>
              <a:t>Applicant’s availability to ref indoor/outdoor soccer</a:t>
            </a:r>
          </a:p>
        </p:txBody>
      </p:sp>
      <p:pic>
        <p:nvPicPr>
          <p:cNvPr descr="Applicant by Sport.png"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3825" y="1039150"/>
            <a:ext cx="4256450" cy="311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Solutions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266325"/>
            <a:ext cx="46002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/>
              <a:t>Applicants that are bi-lingual Report: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Put a bi-lingual ref with a team that speak the same language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Allows for better communication 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Bi-lingual refs may understand team's culture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Creates a better experience for team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Bilingual Applicants.png"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6538" y="1304825"/>
            <a:ext cx="4035062" cy="326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Solutions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266325"/>
            <a:ext cx="45117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/>
              <a:t>Sunday’s Report: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Ref’s availability to work on Sunday 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North/South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What time on Sunday</a:t>
            </a:r>
          </a:p>
        </p:txBody>
      </p:sp>
      <p:pic>
        <p:nvPicPr>
          <p:cNvPr descr="Sunday Time.png"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5800" y="1304825"/>
            <a:ext cx="4015798" cy="3109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Solutions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266325"/>
            <a:ext cx="4671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/>
              <a:t>Mobile Referee Report: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Shows Referee names 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Indicates where the referee is located</a:t>
            </a:r>
          </a:p>
        </p:txBody>
      </p:sp>
      <p:pic>
        <p:nvPicPr>
          <p:cNvPr descr="Mobile Referee.png"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3300" y="1304825"/>
            <a:ext cx="4008299" cy="271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